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DFC91E8-41B3-03B3-86DE-E5B047CA1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BECDBAE-79A4-9372-4028-3E3AC2DDCE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768A985-F822-A9E2-07DA-8A9B40502F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4381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ECE2170-5EE0-FEF1-AF75-D474F71DD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8F6F0EB-E220-1AA3-C923-E56269768C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12F967D-D1C2-EBDF-86D5-DA62A24B05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2507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73F0F57-5558-B211-7162-EE83E4399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A91529C-02DE-FBB6-D8FC-9CE2827AEF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C8EE8B3-9784-0B48-BB63-278041E2E9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8100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577C96F-0515-3EF2-D88F-CC3A22FAE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F46B75C-8832-918C-2D76-F55609617D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B6F75A6-B6E2-1E2D-E149-80041312C7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7840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246C4F0-AD6E-3537-2295-242D23EB7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86589F9-1BA1-B54E-6D3F-57E21A1508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8D629E1-40DB-9E12-E1CB-8D0461EEF0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6950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D2E7506-AB19-2035-EA7E-D4028B30C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5B24D80-E6FD-35F5-CD71-0606068A4C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3AC8727-FC68-C175-431A-149EE2911C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426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88001F5-1FDB-AAFE-AB22-FDF87C376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AA8A357-E424-D484-FD6A-EC9FA8627D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0E4230F-E312-8996-F353-DDD93D907D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1727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BF6E31D-B882-C9A9-66B4-B75718FFB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765F250-3ED9-5002-0EB1-052257878B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D67E466-CC2C-2619-F0D8-8BF8514FB7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2716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1BDC090-521D-5096-3E5B-7D4D0AC27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4D4709E-3082-6779-1F96-6C7E482E0A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ECD4E70-2482-E679-959E-7D6219BEAA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9846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B1E0A14-1E45-C344-DB31-503D8C306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F9526A4-DF1F-8F6D-8738-01CB43B6D2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44378DE-5EFE-2176-7368-F08FE7FE91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6280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DAF80E5-9945-88BB-AFE0-AEAFDDB70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D628CC9-A594-07B8-5682-3ECB169CB9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54610C8-07EA-874A-75A2-AB13BF5FBF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9374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E0B1A53-3ADE-E512-2799-D20C16DC5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F2BAB37-81EE-38C4-37AF-5D9EC77001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3BA8983-F121-B0CD-366E-C01E1532E0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845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837850" y="1483875"/>
            <a:ext cx="7336500" cy="7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9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Lei 13.709/18 (</a:t>
            </a:r>
            <a:r>
              <a:rPr lang="pt-BR" sz="3900" b="1" dirty="0" err="1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LGPD</a:t>
            </a:r>
            <a:r>
              <a:rPr lang="pt-BR" sz="39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)</a:t>
            </a:r>
            <a:endParaRPr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73675" y="2199575"/>
            <a:ext cx="41964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Princípios</a:t>
            </a:r>
            <a:endParaRPr sz="2800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CC9B0874-EC40-CF58-C251-268ECAA2A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1E7CEA7-1413-BF92-23A6-F678D88B9A2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A3B38A4-1484-06CD-E347-9F5551B975C0}"/>
              </a:ext>
            </a:extLst>
          </p:cNvPr>
          <p:cNvSpPr txBox="1"/>
          <p:nvPr/>
        </p:nvSpPr>
        <p:spPr>
          <a:xfrm>
            <a:off x="650311" y="1375734"/>
            <a:ext cx="7009200" cy="2210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highlight>
                  <a:srgbClr val="FFFFFF"/>
                </a:highlight>
              </a:rPr>
              <a:t>Aplicações Práticas no Serviço Público</a:t>
            </a:r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Processos administrativos:</a:t>
            </a:r>
            <a:r>
              <a:rPr lang="pt-BR" dirty="0">
                <a:highlight>
                  <a:srgbClr val="FFFFFF"/>
                </a:highlight>
              </a:rPr>
              <a:t> cuidado ao disponibilizar autos para consulta pública.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Editais e publicações:</a:t>
            </a:r>
            <a:r>
              <a:rPr lang="pt-BR" dirty="0">
                <a:highlight>
                  <a:srgbClr val="FFFFFF"/>
                </a:highlight>
              </a:rPr>
              <a:t> anonimizar dados desnecessários (usar iniciais em vez de nome completo).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Sistema interno:</a:t>
            </a:r>
            <a:r>
              <a:rPr lang="pt-BR" dirty="0">
                <a:highlight>
                  <a:srgbClr val="FFFFFF"/>
                </a:highlight>
              </a:rPr>
              <a:t> controle de permissões de acesso.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Atendimento ao cidadão:</a:t>
            </a:r>
            <a:r>
              <a:rPr lang="pt-BR" dirty="0">
                <a:highlight>
                  <a:srgbClr val="FFFFFF"/>
                </a:highlight>
              </a:rPr>
              <a:t> validar identidade antes de passar informações.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Contratos e convênios:</a:t>
            </a:r>
            <a:r>
              <a:rPr lang="pt-BR" dirty="0">
                <a:highlight>
                  <a:srgbClr val="FFFFFF"/>
                </a:highlight>
              </a:rPr>
              <a:t> incluir cláusulas de proteção de dados.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38590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42DED2C-689D-A282-776F-56831AE18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22013F1-66C9-28B2-9B19-2C7C51BDABB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C16AA94-94DE-782E-E16F-9CD3854655E2}"/>
              </a:ext>
            </a:extLst>
          </p:cNvPr>
          <p:cNvSpPr txBox="1"/>
          <p:nvPr/>
        </p:nvSpPr>
        <p:spPr>
          <a:xfrm>
            <a:off x="751911" y="1681778"/>
            <a:ext cx="7009200" cy="1779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highlight>
                  <a:srgbClr val="FFFFFF"/>
                </a:highlight>
              </a:rPr>
              <a:t>Boas Práticas para Servidores</a:t>
            </a:r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dirty="0">
                <a:highlight>
                  <a:srgbClr val="FFFFFF"/>
                </a:highlight>
              </a:rPr>
              <a:t>Sempre questionar: “</a:t>
            </a:r>
            <a:r>
              <a:rPr lang="pt-BR" b="1" dirty="0">
                <a:highlight>
                  <a:srgbClr val="FFFFFF"/>
                </a:highlight>
              </a:rPr>
              <a:t>Por que preciso desse dado?</a:t>
            </a:r>
            <a:r>
              <a:rPr lang="pt-BR" dirty="0">
                <a:highlight>
                  <a:srgbClr val="FFFFFF"/>
                </a:highlight>
              </a:rPr>
              <a:t>”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Minimizar cópias físicas e digitais.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Evitar compartilhamento por e-mail ou aplicativos sem criptografia.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Relatar incidentes imediatamente ao encarregado.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Participar de capacitações periódicas.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00649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9CB5BF8-D7DE-7AA3-511E-2E05F9770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A1F8393-C012-FC56-59C9-F4C7EF3B0AA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C78ACC4-66E2-57DE-CA67-3C544CD391D0}"/>
              </a:ext>
            </a:extLst>
          </p:cNvPr>
          <p:cNvSpPr txBox="1"/>
          <p:nvPr/>
        </p:nvSpPr>
        <p:spPr>
          <a:xfrm>
            <a:off x="751911" y="1681778"/>
            <a:ext cx="7009200" cy="110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4000" b="1" dirty="0">
                <a:solidFill>
                  <a:srgbClr val="FF0000"/>
                </a:solidFill>
                <a:highlight>
                  <a:srgbClr val="FFFFFF"/>
                </a:highlight>
              </a:rPr>
              <a:t>Exercícios em sala</a:t>
            </a:r>
            <a:endParaRPr lang="pt-BR" sz="4000" dirty="0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56495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EC31C11-77CF-BAC0-04E1-62F9B27E7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B8425EB-6E3E-6953-3F9A-44E289DAF7C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86FAC62-6856-4B17-3A3A-C09F309E31FA}"/>
              </a:ext>
            </a:extLst>
          </p:cNvPr>
          <p:cNvSpPr txBox="1"/>
          <p:nvPr/>
        </p:nvSpPr>
        <p:spPr>
          <a:xfrm>
            <a:off x="751911" y="1681778"/>
            <a:ext cx="7009200" cy="1995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highlight>
                  <a:srgbClr val="FFFFFF"/>
                </a:highlight>
              </a:rPr>
              <a:t>Caso:</a:t>
            </a:r>
            <a:r>
              <a:rPr lang="pt-BR" dirty="0">
                <a:highlight>
                  <a:srgbClr val="FFFFFF"/>
                </a:highlight>
              </a:rPr>
              <a:t> Um servidor recebe por e-mail uma planilha com dados de saúde de servidores para “análise estatística”.</a:t>
            </a:r>
          </a:p>
          <a:p>
            <a:r>
              <a:rPr lang="pt-BR" dirty="0">
                <a:highlight>
                  <a:srgbClr val="FFFFFF"/>
                </a:highlight>
              </a:rPr>
              <a:t>Perguntas para discussão: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Qual é o tipo de dado tratado?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Há fundamento e finalidade legítima?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Quais princípios devem ser observados?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Como garantir a segurança?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56359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49C85CD-ED10-020E-C893-693EAA50B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84B6F53-2BC8-33F6-EACA-CE87E1AF267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3FFAA56-8FDF-7BA2-EFFC-45B44BF430DA}"/>
              </a:ext>
            </a:extLst>
          </p:cNvPr>
          <p:cNvSpPr txBox="1"/>
          <p:nvPr/>
        </p:nvSpPr>
        <p:spPr>
          <a:xfrm>
            <a:off x="751911" y="1681778"/>
            <a:ext cx="7009200" cy="1564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pt-BR" dirty="0">
                <a:highlight>
                  <a:srgbClr val="FFFFFF"/>
                </a:highlight>
              </a:rPr>
              <a:t>Proteção de dados </a:t>
            </a:r>
            <a:r>
              <a:rPr lang="pt-BR" b="1" dirty="0">
                <a:highlight>
                  <a:srgbClr val="FFFFFF"/>
                </a:highlight>
              </a:rPr>
              <a:t>não é só tecnologia</a:t>
            </a:r>
            <a:r>
              <a:rPr lang="pt-BR" dirty="0">
                <a:highlight>
                  <a:srgbClr val="FFFFFF"/>
                </a:highlight>
              </a:rPr>
              <a:t> — é cultura organizacional.</a:t>
            </a:r>
          </a:p>
          <a:p>
            <a:pPr lvl="0"/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dirty="0">
                <a:highlight>
                  <a:srgbClr val="FFFFFF"/>
                </a:highlight>
              </a:rPr>
              <a:t>Cada servidor é corresponsável pela conformidade com a </a:t>
            </a:r>
            <a:r>
              <a:rPr lang="pt-BR" dirty="0" err="1">
                <a:highlight>
                  <a:srgbClr val="FFFFFF"/>
                </a:highlight>
              </a:rPr>
              <a:t>LGPD</a:t>
            </a:r>
            <a:r>
              <a:rPr lang="pt-BR" dirty="0">
                <a:highlight>
                  <a:srgbClr val="FFFFFF"/>
                </a:highlight>
              </a:rPr>
              <a:t>.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pPr lvl="0"/>
            <a:r>
              <a:rPr lang="pt-BR" dirty="0">
                <a:highlight>
                  <a:srgbClr val="FFFFFF"/>
                </a:highlight>
              </a:rPr>
              <a:t>Uma conduta preventiva evita sanções, protege a instituição e respeita o cidadão.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95111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B10633D-598A-FDF7-447A-475981267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7A45024-135D-499D-7D22-BFD37A4BB2B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59A0FE1D-4294-8376-E730-7BB387383736}"/>
              </a:ext>
            </a:extLst>
          </p:cNvPr>
          <p:cNvSpPr txBox="1"/>
          <p:nvPr/>
        </p:nvSpPr>
        <p:spPr>
          <a:xfrm>
            <a:off x="447111" y="1341867"/>
            <a:ext cx="7009200" cy="2641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highlight>
                  <a:srgbClr val="FFFFFF"/>
                </a:highlight>
              </a:rPr>
              <a:t>Objetivo da Aula</a:t>
            </a:r>
          </a:p>
          <a:p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dirty="0">
                <a:highlight>
                  <a:srgbClr val="FFFFFF"/>
                </a:highlight>
              </a:rPr>
              <a:t>Reforçar o entendimento dos </a:t>
            </a:r>
            <a:r>
              <a:rPr lang="pt-BR" b="1" dirty="0">
                <a:highlight>
                  <a:srgbClr val="FFFFFF"/>
                </a:highlight>
              </a:rPr>
              <a:t>conceitos, fundamentos e princípios</a:t>
            </a:r>
            <a:r>
              <a:rPr lang="pt-BR" dirty="0">
                <a:highlight>
                  <a:srgbClr val="FFFFFF"/>
                </a:highlight>
              </a:rPr>
              <a:t> da </a:t>
            </a:r>
            <a:r>
              <a:rPr lang="pt-BR" dirty="0" err="1">
                <a:highlight>
                  <a:srgbClr val="FFFFFF"/>
                </a:highlight>
              </a:rPr>
              <a:t>LGPD</a:t>
            </a:r>
            <a:r>
              <a:rPr lang="pt-BR" dirty="0">
                <a:highlight>
                  <a:srgbClr val="FFFFFF"/>
                </a:highlight>
              </a:rPr>
              <a:t> (Lei nº 13.709/18).</a:t>
            </a:r>
          </a:p>
          <a:p>
            <a:pPr lvl="0"/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dirty="0">
                <a:highlight>
                  <a:srgbClr val="FFFFFF"/>
                </a:highlight>
              </a:rPr>
              <a:t>Discutir como aplicar esses preceitos na </a:t>
            </a:r>
            <a:r>
              <a:rPr lang="pt-BR" b="1" dirty="0">
                <a:highlight>
                  <a:srgbClr val="FFFFFF"/>
                </a:highlight>
              </a:rPr>
              <a:t>realidade do serviço público</a:t>
            </a:r>
            <a:r>
              <a:rPr lang="pt-BR" dirty="0">
                <a:highlight>
                  <a:srgbClr val="FFFFFF"/>
                </a:highlight>
              </a:rPr>
              <a:t>.</a:t>
            </a:r>
          </a:p>
          <a:p>
            <a:pPr lvl="0"/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dirty="0">
                <a:highlight>
                  <a:srgbClr val="FFFFFF"/>
                </a:highlight>
              </a:rPr>
              <a:t>Desenvolver postura preventiva e responsável no tratamento de dados.</a:t>
            </a:r>
          </a:p>
          <a:p>
            <a:endParaRPr lang="pt-BR" dirty="0">
              <a:highlight>
                <a:srgbClr val="FFFFFF"/>
              </a:highlight>
            </a:endParaRP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6349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A128CD9-C329-7F60-1608-FA6B2B19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2180929-3A3A-8B06-F1BF-FB9075A36C3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99DAC180-D99C-86AA-E068-951BC9A5BF7E}"/>
              </a:ext>
            </a:extLst>
          </p:cNvPr>
          <p:cNvSpPr txBox="1"/>
          <p:nvPr/>
        </p:nvSpPr>
        <p:spPr>
          <a:xfrm>
            <a:off x="447111" y="1341867"/>
            <a:ext cx="7009200" cy="24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pt-BR" b="1" dirty="0">
                <a:highlight>
                  <a:srgbClr val="FFFFFF"/>
                </a:highlight>
              </a:rPr>
              <a:t>Cenário atual:</a:t>
            </a:r>
            <a:r>
              <a:rPr lang="pt-BR" dirty="0">
                <a:highlight>
                  <a:srgbClr val="FFFFFF"/>
                </a:highlight>
              </a:rPr>
              <a:t> Administração Pública trata grande volume de dados pessoais (ex.: cadastro de servidores, benefícios sociais, processos administrativos).</a:t>
            </a:r>
          </a:p>
          <a:p>
            <a:pPr lvl="0"/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Risco jurídico e reputacional:</a:t>
            </a:r>
            <a:r>
              <a:rPr lang="pt-BR" dirty="0">
                <a:highlight>
                  <a:srgbClr val="FFFFFF"/>
                </a:highlight>
              </a:rPr>
              <a:t> Vazamentos e uso indevido afetam não só o titular, mas também a credibilidade da instituição.</a:t>
            </a:r>
          </a:p>
          <a:p>
            <a:pPr lvl="0"/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Papel do servidor:</a:t>
            </a:r>
            <a:r>
              <a:rPr lang="pt-BR" dirty="0">
                <a:highlight>
                  <a:srgbClr val="FFFFFF"/>
                </a:highlight>
              </a:rPr>
              <a:t> Guardião da informação pública e pessoal.</a:t>
            </a:r>
          </a:p>
          <a:p>
            <a:endParaRPr lang="pt-BR" dirty="0">
              <a:highlight>
                <a:srgbClr val="FFFFFF"/>
              </a:highlight>
            </a:endParaRP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77022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B3E5FEF-DAA1-4B5D-0169-662E65929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C34A3CE-8075-4188-EA8F-7EDA44FD5F7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8A292179-961E-97B3-F9DF-7D0496B46A7D}"/>
              </a:ext>
            </a:extLst>
          </p:cNvPr>
          <p:cNvSpPr txBox="1"/>
          <p:nvPr/>
        </p:nvSpPr>
        <p:spPr>
          <a:xfrm>
            <a:off x="571289" y="619378"/>
            <a:ext cx="7009200" cy="3934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highlight>
                  <a:srgbClr val="FFFFFF"/>
                </a:highlight>
              </a:rPr>
              <a:t>Conceitos Essenciais (Art. 5º)</a:t>
            </a:r>
          </a:p>
          <a:p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Dados Pessoais:</a:t>
            </a:r>
            <a:r>
              <a:rPr lang="pt-BR" dirty="0">
                <a:highlight>
                  <a:srgbClr val="FFFFFF"/>
                </a:highlight>
              </a:rPr>
              <a:t> Qualquer informação que identifique ou possa identificar uma pessoa natural.</a:t>
            </a:r>
          </a:p>
          <a:p>
            <a:r>
              <a:rPr lang="pt-BR" i="1" dirty="0">
                <a:highlight>
                  <a:srgbClr val="FFFFFF"/>
                </a:highlight>
              </a:rPr>
              <a:t>Exemplo:</a:t>
            </a:r>
            <a:r>
              <a:rPr lang="pt-BR" dirty="0">
                <a:highlight>
                  <a:srgbClr val="FFFFFF"/>
                </a:highlight>
              </a:rPr>
              <a:t> CPF de um contribuinte ou até combinação de dados (endereço + data de nascimento).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Dados Sensíveis:</a:t>
            </a:r>
            <a:r>
              <a:rPr lang="pt-BR" dirty="0">
                <a:highlight>
                  <a:srgbClr val="FFFFFF"/>
                </a:highlight>
              </a:rPr>
              <a:t> Informações com maior potencial de dano, exigem tratamento reforçado.</a:t>
            </a:r>
          </a:p>
          <a:p>
            <a:r>
              <a:rPr lang="pt-BR" i="1" dirty="0">
                <a:highlight>
                  <a:srgbClr val="FFFFFF"/>
                </a:highlight>
              </a:rPr>
              <a:t>Exemplo:</a:t>
            </a:r>
            <a:r>
              <a:rPr lang="pt-BR" dirty="0">
                <a:highlight>
                  <a:srgbClr val="FFFFFF"/>
                </a:highlight>
              </a:rPr>
              <a:t> Dados de saúde em processos de aposentadoria por invalidez.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Titular:</a:t>
            </a:r>
            <a:r>
              <a:rPr lang="pt-BR" dirty="0">
                <a:highlight>
                  <a:srgbClr val="FFFFFF"/>
                </a:highlight>
              </a:rPr>
              <a:t> Pode ser servidor, cidadão, fornecedor.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Tratamento:</a:t>
            </a:r>
            <a:r>
              <a:rPr lang="pt-BR" dirty="0">
                <a:highlight>
                  <a:srgbClr val="FFFFFF"/>
                </a:highlight>
              </a:rPr>
              <a:t> Inclui qualquer operação — até guardar um dado em pasta física já é tratamento.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Controlador:</a:t>
            </a:r>
            <a:r>
              <a:rPr lang="pt-BR" dirty="0">
                <a:highlight>
                  <a:srgbClr val="FFFFFF"/>
                </a:highlight>
              </a:rPr>
              <a:t> Órgão público que decide o “como” e o “por quê” do tratamento.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Operador:</a:t>
            </a:r>
            <a:r>
              <a:rPr lang="pt-BR" dirty="0">
                <a:highlight>
                  <a:srgbClr val="FFFFFF"/>
                </a:highlight>
              </a:rPr>
              <a:t> Empresa terceirizada que processa dados para o órgão (ex.: empresa de TI).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Encarregado/</a:t>
            </a:r>
            <a:r>
              <a:rPr lang="pt-BR" b="1" dirty="0" err="1">
                <a:highlight>
                  <a:srgbClr val="FFFFFF"/>
                </a:highlight>
              </a:rPr>
              <a:t>DPO</a:t>
            </a:r>
            <a:r>
              <a:rPr lang="pt-BR" b="1" dirty="0">
                <a:highlight>
                  <a:srgbClr val="FFFFFF"/>
                </a:highlight>
              </a:rPr>
              <a:t>:</a:t>
            </a:r>
            <a:r>
              <a:rPr lang="pt-BR" dirty="0">
                <a:highlight>
                  <a:srgbClr val="FFFFFF"/>
                </a:highlight>
              </a:rPr>
              <a:t> Canal direto entre o órgão, titulares e ANPD.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5447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447111" y="1341867"/>
            <a:ext cx="7009200" cy="1841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pt-BR" sz="1800" b="1" dirty="0">
                <a:solidFill>
                  <a:srgbClr val="FF0000"/>
                </a:solidFill>
                <a:highlight>
                  <a:srgbClr val="FFFFFF"/>
                </a:highlight>
              </a:rPr>
              <a:t>Diferença entre fundamentos e </a:t>
            </a:r>
            <a:r>
              <a:rPr lang="pt-BR" sz="1800" b="1" dirty="0" err="1">
                <a:solidFill>
                  <a:srgbClr val="FF0000"/>
                </a:solidFill>
                <a:highlight>
                  <a:srgbClr val="FFFFFF"/>
                </a:highlight>
              </a:rPr>
              <a:t>principios</a:t>
            </a:r>
            <a:r>
              <a:rPr lang="pt-BR" sz="1800" b="1" dirty="0">
                <a:solidFill>
                  <a:srgbClr val="FF0000"/>
                </a:solidFill>
                <a:highlight>
                  <a:srgbClr val="FFFFFF"/>
                </a:highlight>
              </a:rPr>
              <a:t> na </a:t>
            </a:r>
            <a:r>
              <a:rPr lang="pt-BR" sz="1800" b="1" dirty="0" err="1">
                <a:solidFill>
                  <a:srgbClr val="FF0000"/>
                </a:solidFill>
                <a:highlight>
                  <a:srgbClr val="FFFFFF"/>
                </a:highlight>
              </a:rPr>
              <a:t>LGPD</a:t>
            </a:r>
            <a:r>
              <a:rPr lang="pt-BR" sz="1800" b="1" dirty="0">
                <a:solidFill>
                  <a:srgbClr val="FF0000"/>
                </a:solidFill>
                <a:highlight>
                  <a:srgbClr val="FFFFFF"/>
                </a:highlight>
              </a:rPr>
              <a:t>: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Fundamentos = a “justificativa” da lei → Por que proteger dados?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Princípios = as “regras de conduta” → Como tratar dados de forma correta?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FB5684C-D9F9-B305-624C-D4D1A23E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60B8D02-6B05-62F9-B76A-60BF30EB2E8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ED36455E-169E-FD2F-B796-83321C3D2EDC}"/>
              </a:ext>
            </a:extLst>
          </p:cNvPr>
          <p:cNvSpPr txBox="1"/>
          <p:nvPr/>
        </p:nvSpPr>
        <p:spPr>
          <a:xfrm>
            <a:off x="447111" y="1341867"/>
            <a:ext cx="7009200" cy="1349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dirty="0">
                <a:highlight>
                  <a:srgbClr val="FFFFFF"/>
                </a:highlight>
              </a:rPr>
              <a:t>Fundamentos – Art. 2º da </a:t>
            </a:r>
            <a:r>
              <a:rPr lang="pt-BR" dirty="0" err="1">
                <a:highlight>
                  <a:srgbClr val="FFFFFF"/>
                </a:highlight>
              </a:rPr>
              <a:t>LGPD</a:t>
            </a:r>
            <a:endParaRPr lang="pt-BR" dirty="0">
              <a:highlight>
                <a:srgbClr val="FFFFFF"/>
              </a:highlight>
            </a:endParaRP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São as bases filosóficas, sociais e jurídicas que justificam a existência da lei. Eles indicam por que a proteção de dados é necessária no Brasil.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93914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7097F37-3FA0-B44A-F703-07ADB6CB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E420DF2-4689-5213-FE00-C855FCB3A6E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5803D97-7E04-5F77-74F8-FD9D0BCCB309}"/>
              </a:ext>
            </a:extLst>
          </p:cNvPr>
          <p:cNvSpPr txBox="1"/>
          <p:nvPr/>
        </p:nvSpPr>
        <p:spPr>
          <a:xfrm>
            <a:off x="740622" y="201689"/>
            <a:ext cx="7009200" cy="436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dirty="0">
                <a:highlight>
                  <a:srgbClr val="FFFFFF"/>
                </a:highlight>
              </a:rPr>
              <a:t>Fundamentos da proteção de dados pessoais (art. 2º):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Respeito à privacidade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Autodeterminação informativa (poder de decidir sobre seus dados)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Liberdades de expressão, informação, comunicação e opinião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Inviolabilidade da intimidade, honra e imagem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Desenvolvimento econômico e tecnológico e a inovação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Livre iniciativa, livre concorrência e defesa do consumidor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Direitos humanos, livre desenvolvimento da personalidade, dignidade e exercício da cidadania pelas pessoas naturais</a:t>
            </a:r>
          </a:p>
          <a:p>
            <a:r>
              <a:rPr lang="pt-BR" dirty="0">
                <a:highlight>
                  <a:srgbClr val="FFFFFF"/>
                </a:highlight>
              </a:rPr>
              <a:t> </a:t>
            </a:r>
          </a:p>
          <a:p>
            <a:r>
              <a:rPr lang="pt-BR" dirty="0">
                <a:highlight>
                  <a:srgbClr val="FFFFFF"/>
                </a:highlight>
              </a:rPr>
              <a:t>Resumo: Os fundamentos dizem "por que" a </a:t>
            </a:r>
            <a:r>
              <a:rPr lang="pt-BR" dirty="0" err="1">
                <a:highlight>
                  <a:srgbClr val="FFFFFF"/>
                </a:highlight>
              </a:rPr>
              <a:t>LGPD</a:t>
            </a:r>
            <a:r>
              <a:rPr lang="pt-BR" dirty="0">
                <a:highlight>
                  <a:srgbClr val="FFFFFF"/>
                </a:highlight>
              </a:rPr>
              <a:t> existe.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16949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928E034-DA93-C709-C569-9F81B09AA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33F4111-7DF4-3349-1936-4CDAE047D9C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C2C2A78-E8CE-E52C-32E2-054518AA70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398" y="1646061"/>
            <a:ext cx="8139289" cy="150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924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DDAFC7F-76BC-CA54-643B-8DE0BED5D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ACF980E-2DF6-F131-AFE3-A969D4F38BC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1E23A9E-84AF-00F1-157A-22F4C6EEE085}"/>
              </a:ext>
            </a:extLst>
          </p:cNvPr>
          <p:cNvSpPr txBox="1"/>
          <p:nvPr/>
        </p:nvSpPr>
        <p:spPr>
          <a:xfrm>
            <a:off x="740622" y="461334"/>
            <a:ext cx="7009200" cy="3503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b="1" dirty="0">
                <a:highlight>
                  <a:srgbClr val="FFFFFF"/>
                </a:highlight>
              </a:rPr>
              <a:t>Princípios do Tratamento (Art. 6º)</a:t>
            </a:r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dirty="0">
                <a:highlight>
                  <a:srgbClr val="FFFFFF"/>
                </a:highlight>
              </a:rPr>
              <a:t>Servem como </a:t>
            </a:r>
            <a:r>
              <a:rPr lang="pt-BR" b="1" dirty="0">
                <a:highlight>
                  <a:srgbClr val="FFFFFF"/>
                </a:highlight>
              </a:rPr>
              <a:t>norteadores</a:t>
            </a:r>
            <a:r>
              <a:rPr lang="pt-BR" dirty="0">
                <a:highlight>
                  <a:srgbClr val="FFFFFF"/>
                </a:highlight>
              </a:rPr>
              <a:t> de conduta: 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Finalidade</a:t>
            </a:r>
            <a:r>
              <a:rPr lang="pt-BR" dirty="0">
                <a:highlight>
                  <a:srgbClr val="FFFFFF"/>
                </a:highlight>
              </a:rPr>
              <a:t> – Ter propósito legítimo e informado.</a:t>
            </a:r>
          </a:p>
          <a:p>
            <a:r>
              <a:rPr lang="pt-BR" i="1" dirty="0">
                <a:highlight>
                  <a:srgbClr val="FFFFFF"/>
                </a:highlight>
              </a:rPr>
              <a:t>Ex.: Solicitar RG apenas para fins de identificação no protocolo.</a:t>
            </a:r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Adequação</a:t>
            </a:r>
            <a:r>
              <a:rPr lang="pt-BR" dirty="0">
                <a:highlight>
                  <a:srgbClr val="FFFFFF"/>
                </a:highlight>
              </a:rPr>
              <a:t> – Compatível com a finalidade informada.</a:t>
            </a:r>
          </a:p>
          <a:p>
            <a:r>
              <a:rPr lang="pt-BR" i="1" dirty="0">
                <a:highlight>
                  <a:srgbClr val="FFFFFF"/>
                </a:highlight>
              </a:rPr>
              <a:t>Ex.: Não usar e-mail de cadastro para enviar propaganda institucional.</a:t>
            </a:r>
            <a:endParaRPr lang="pt-BR" dirty="0">
              <a:highlight>
                <a:srgbClr val="FFFFFF"/>
              </a:highlight>
            </a:endParaRP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Necessidade</a:t>
            </a:r>
            <a:r>
              <a:rPr lang="pt-BR" dirty="0">
                <a:highlight>
                  <a:srgbClr val="FFFFFF"/>
                </a:highlight>
              </a:rPr>
              <a:t> – Coletar o mínimo indispensável.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Livre acesso</a:t>
            </a:r>
            <a:r>
              <a:rPr lang="pt-BR" dirty="0">
                <a:highlight>
                  <a:srgbClr val="FFFFFF"/>
                </a:highlight>
              </a:rPr>
              <a:t> – Cidadão pode consultar seus dados a qualquer momento.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Qualidade dos dados</a:t>
            </a:r>
            <a:r>
              <a:rPr lang="pt-BR" dirty="0">
                <a:highlight>
                  <a:srgbClr val="FFFFFF"/>
                </a:highlight>
              </a:rPr>
              <a:t> – Garantir atualização e exatidão.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Transparência</a:t>
            </a:r>
            <a:r>
              <a:rPr lang="pt-BR" dirty="0">
                <a:highlight>
                  <a:srgbClr val="FFFFFF"/>
                </a:highlight>
              </a:rPr>
              <a:t> – Linguagem clara e acessível para o cidadão.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Segurança</a:t>
            </a:r>
            <a:r>
              <a:rPr lang="pt-BR" dirty="0">
                <a:highlight>
                  <a:srgbClr val="FFFFFF"/>
                </a:highlight>
              </a:rPr>
              <a:t> – Medidas técnicas e administrativas contra acessos não autorizados.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Prevenção</a:t>
            </a:r>
            <a:r>
              <a:rPr lang="pt-BR" dirty="0">
                <a:highlight>
                  <a:srgbClr val="FFFFFF"/>
                </a:highlight>
              </a:rPr>
              <a:t> – Atuar antes que um incidente ocorra.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Não discriminação</a:t>
            </a:r>
            <a:r>
              <a:rPr lang="pt-BR" dirty="0">
                <a:highlight>
                  <a:srgbClr val="FFFFFF"/>
                </a:highlight>
              </a:rPr>
              <a:t> – Evitar uso abusivo ou preconceituoso de dados.</a:t>
            </a:r>
          </a:p>
          <a:p>
            <a:pPr lvl="0"/>
            <a:r>
              <a:rPr lang="pt-BR" b="1" dirty="0">
                <a:highlight>
                  <a:srgbClr val="FFFFFF"/>
                </a:highlight>
              </a:rPr>
              <a:t>Responsabilização e prestação de contas</a:t>
            </a:r>
            <a:r>
              <a:rPr lang="pt-BR" dirty="0">
                <a:highlight>
                  <a:srgbClr val="FFFFFF"/>
                </a:highlight>
              </a:rPr>
              <a:t> – Demonstrar conformidade.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1581336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742</Words>
  <Application>Microsoft Office PowerPoint</Application>
  <PresentationFormat>Apresentação na tela (16:9)</PresentationFormat>
  <Paragraphs>94</Paragraphs>
  <Slides>14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Montserrat</vt:lpstr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Ingrid Jack</dc:creator>
  <cp:lastModifiedBy>Ingrid Jack</cp:lastModifiedBy>
  <cp:revision>1</cp:revision>
  <dcterms:modified xsi:type="dcterms:W3CDTF">2025-08-13T19:36:06Z</dcterms:modified>
</cp:coreProperties>
</file>